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62" r:id="rId4"/>
    <p:sldId id="258" r:id="rId5"/>
    <p:sldId id="259" r:id="rId6"/>
    <p:sldId id="260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68" r:id="rId15"/>
    <p:sldId id="272" r:id="rId16"/>
    <p:sldId id="273" r:id="rId17"/>
    <p:sldId id="278" r:id="rId18"/>
    <p:sldId id="281" r:id="rId19"/>
    <p:sldId id="274" r:id="rId20"/>
    <p:sldId id="276" r:id="rId21"/>
    <p:sldId id="279" r:id="rId22"/>
    <p:sldId id="277" r:id="rId23"/>
    <p:sldId id="275" r:id="rId24"/>
    <p:sldId id="280" r:id="rId25"/>
    <p:sldId id="282" r:id="rId26"/>
    <p:sldId id="4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0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9FB80F-B2A0-437D-B1C7-9AC56792ED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D344C-277F-4BB4-BF98-F49747B62DDE}">
      <dgm:prSet/>
      <dgm:spPr/>
      <dgm:t>
        <a:bodyPr/>
        <a:lstStyle/>
        <a:p>
          <a:r>
            <a:rPr lang="en-US" b="1" dirty="0" err="1"/>
            <a:t>Levenshtein</a:t>
          </a:r>
          <a:r>
            <a:rPr lang="en-US" b="1" dirty="0"/>
            <a:t> Distance</a:t>
          </a:r>
          <a:endParaRPr lang="en-US" dirty="0"/>
        </a:p>
      </dgm:t>
    </dgm:pt>
    <dgm:pt modelId="{23BC7DAC-4C63-46DA-8DA9-A02FC4CCDFBB}" type="parTrans" cxnId="{422F260A-E054-49C0-A2EA-4556B5B4F0FC}">
      <dgm:prSet/>
      <dgm:spPr/>
      <dgm:t>
        <a:bodyPr/>
        <a:lstStyle/>
        <a:p>
          <a:endParaRPr lang="en-US"/>
        </a:p>
      </dgm:t>
    </dgm:pt>
    <dgm:pt modelId="{E9C3BBB5-4649-4836-81C9-CBF636C2D4DE}" type="sibTrans" cxnId="{422F260A-E054-49C0-A2EA-4556B5B4F0FC}">
      <dgm:prSet/>
      <dgm:spPr/>
      <dgm:t>
        <a:bodyPr/>
        <a:lstStyle/>
        <a:p>
          <a:endParaRPr lang="en-US"/>
        </a:p>
      </dgm:t>
    </dgm:pt>
    <dgm:pt modelId="{564E2B0F-4E1F-40EC-9A9B-61AE4E6A7F83}">
      <dgm:prSet/>
      <dgm:spPr/>
      <dgm:t>
        <a:bodyPr/>
        <a:lstStyle/>
        <a:p>
          <a:r>
            <a:rPr lang="en-US" b="1"/>
            <a:t>SpellChecker </a:t>
          </a:r>
          <a:endParaRPr lang="en-US"/>
        </a:p>
      </dgm:t>
    </dgm:pt>
    <dgm:pt modelId="{F95B3FEA-BBB2-437C-858D-D809F233A286}" type="parTrans" cxnId="{8EDC07DF-530A-4F11-8EF0-1F0AC08D29FD}">
      <dgm:prSet/>
      <dgm:spPr/>
      <dgm:t>
        <a:bodyPr/>
        <a:lstStyle/>
        <a:p>
          <a:endParaRPr lang="en-US"/>
        </a:p>
      </dgm:t>
    </dgm:pt>
    <dgm:pt modelId="{501D60EE-4FFF-4F6F-83B7-91338521D18E}" type="sibTrans" cxnId="{8EDC07DF-530A-4F11-8EF0-1F0AC08D29FD}">
      <dgm:prSet/>
      <dgm:spPr/>
      <dgm:t>
        <a:bodyPr/>
        <a:lstStyle/>
        <a:p>
          <a:endParaRPr lang="en-US"/>
        </a:p>
      </dgm:t>
    </dgm:pt>
    <dgm:pt modelId="{A9EC3F22-EC52-4FD9-8452-B3C882C96D10}">
      <dgm:prSet/>
      <dgm:spPr/>
      <dgm:t>
        <a:bodyPr/>
        <a:lstStyle/>
        <a:p>
          <a:r>
            <a:rPr lang="en-US" b="1"/>
            <a:t>manual_corrections</a:t>
          </a:r>
          <a:endParaRPr lang="en-US"/>
        </a:p>
      </dgm:t>
    </dgm:pt>
    <dgm:pt modelId="{D405F31F-D6CB-4686-B362-D276D04DCD03}" type="parTrans" cxnId="{51EBEC96-4CEB-4679-AA82-F4F337829CF8}">
      <dgm:prSet/>
      <dgm:spPr/>
      <dgm:t>
        <a:bodyPr/>
        <a:lstStyle/>
        <a:p>
          <a:endParaRPr lang="en-US"/>
        </a:p>
      </dgm:t>
    </dgm:pt>
    <dgm:pt modelId="{A0656DC6-0F47-460E-A8D6-27A2164D6A6E}" type="sibTrans" cxnId="{51EBEC96-4CEB-4679-AA82-F4F337829CF8}">
      <dgm:prSet/>
      <dgm:spPr/>
      <dgm:t>
        <a:bodyPr/>
        <a:lstStyle/>
        <a:p>
          <a:endParaRPr lang="en-US"/>
        </a:p>
      </dgm:t>
    </dgm:pt>
    <dgm:pt modelId="{8C70295E-E6F5-47E3-8588-BC20299F9562}">
      <dgm:prSet/>
      <dgm:spPr/>
      <dgm:t>
        <a:bodyPr/>
        <a:lstStyle/>
        <a:p>
          <a:r>
            <a:rPr lang="en-US" b="1"/>
            <a:t>Translation </a:t>
          </a:r>
          <a:endParaRPr lang="en-US"/>
        </a:p>
      </dgm:t>
    </dgm:pt>
    <dgm:pt modelId="{3C3B63DA-8BA3-42F9-B94F-72704DE9D169}" type="parTrans" cxnId="{77609230-FC38-44D5-A713-9C540CEB6537}">
      <dgm:prSet/>
      <dgm:spPr/>
      <dgm:t>
        <a:bodyPr/>
        <a:lstStyle/>
        <a:p>
          <a:endParaRPr lang="en-US"/>
        </a:p>
      </dgm:t>
    </dgm:pt>
    <dgm:pt modelId="{E40B7803-E5BF-4553-B3EB-D1F04570B11E}" type="sibTrans" cxnId="{77609230-FC38-44D5-A713-9C540CEB6537}">
      <dgm:prSet/>
      <dgm:spPr/>
      <dgm:t>
        <a:bodyPr/>
        <a:lstStyle/>
        <a:p>
          <a:endParaRPr lang="en-US"/>
        </a:p>
      </dgm:t>
    </dgm:pt>
    <dgm:pt modelId="{5714DF0E-4339-4274-AD27-4C2DA0AA0AD1}">
      <dgm:prSet/>
      <dgm:spPr/>
      <dgm:t>
        <a:bodyPr/>
        <a:lstStyle/>
        <a:p>
          <a:r>
            <a:rPr lang="en-US" b="1"/>
            <a:t>Duplicate </a:t>
          </a:r>
          <a:endParaRPr lang="en-US"/>
        </a:p>
      </dgm:t>
    </dgm:pt>
    <dgm:pt modelId="{ECDEE8F9-D78E-48BC-8F88-8D7FFE4964DA}" type="parTrans" cxnId="{EE98C3D2-8EC1-4B0F-BA4A-61A19C0DEB18}">
      <dgm:prSet/>
      <dgm:spPr/>
      <dgm:t>
        <a:bodyPr/>
        <a:lstStyle/>
        <a:p>
          <a:endParaRPr lang="en-US"/>
        </a:p>
      </dgm:t>
    </dgm:pt>
    <dgm:pt modelId="{70D9073D-7168-4169-AF75-43A647068747}" type="sibTrans" cxnId="{EE98C3D2-8EC1-4B0F-BA4A-61A19C0DEB18}">
      <dgm:prSet/>
      <dgm:spPr/>
      <dgm:t>
        <a:bodyPr/>
        <a:lstStyle/>
        <a:p>
          <a:endParaRPr lang="en-US"/>
        </a:p>
      </dgm:t>
    </dgm:pt>
    <dgm:pt modelId="{F340178F-73F2-46CB-AF21-B788D4D09550}">
      <dgm:prSet/>
      <dgm:spPr/>
      <dgm:t>
        <a:bodyPr/>
        <a:lstStyle/>
        <a:p>
          <a:r>
            <a:rPr lang="en-US" b="1" dirty="0"/>
            <a:t>Expand within the Corpus (</a:t>
          </a:r>
          <a:r>
            <a:rPr lang="en-US" b="1" dirty="0">
              <a:solidFill>
                <a:schemeClr val="bg1"/>
              </a:solidFill>
            </a:rPr>
            <a:t>BERT MODEL</a:t>
          </a:r>
          <a:r>
            <a:rPr lang="en-US" b="1" dirty="0"/>
            <a:t>)</a:t>
          </a:r>
          <a:endParaRPr lang="en-US" dirty="0"/>
        </a:p>
      </dgm:t>
    </dgm:pt>
    <dgm:pt modelId="{4E54A076-A997-4E1F-8625-920C89F906A6}" type="parTrans" cxnId="{3EE699E0-BA2E-4897-A2B1-DEDA52C25CEC}">
      <dgm:prSet/>
      <dgm:spPr/>
      <dgm:t>
        <a:bodyPr/>
        <a:lstStyle/>
        <a:p>
          <a:endParaRPr lang="en-US"/>
        </a:p>
      </dgm:t>
    </dgm:pt>
    <dgm:pt modelId="{B3BCBF11-9BA5-4E3A-9ABA-09192DD76F56}" type="sibTrans" cxnId="{3EE699E0-BA2E-4897-A2B1-DEDA52C25CEC}">
      <dgm:prSet/>
      <dgm:spPr/>
      <dgm:t>
        <a:bodyPr/>
        <a:lstStyle/>
        <a:p>
          <a:endParaRPr lang="en-US"/>
        </a:p>
      </dgm:t>
    </dgm:pt>
    <dgm:pt modelId="{C6B0A79B-AFEC-43B8-A4D8-C95D72A6476A}">
      <dgm:prSet/>
      <dgm:spPr/>
      <dgm:t>
        <a:bodyPr/>
        <a:lstStyle/>
        <a:p>
          <a:r>
            <a:rPr lang="en-US" b="1"/>
            <a:t>Stemming (clean text stop words)</a:t>
          </a:r>
          <a:endParaRPr lang="en-US"/>
        </a:p>
      </dgm:t>
    </dgm:pt>
    <dgm:pt modelId="{237F7B55-7E76-49B7-B4CB-B11C8013C3D8}" type="parTrans" cxnId="{6A9517B2-DE99-45AD-B390-C4B918A65A46}">
      <dgm:prSet/>
      <dgm:spPr/>
      <dgm:t>
        <a:bodyPr/>
        <a:lstStyle/>
        <a:p>
          <a:endParaRPr lang="en-US"/>
        </a:p>
      </dgm:t>
    </dgm:pt>
    <dgm:pt modelId="{FE3C4DA1-CE8A-43C4-B994-0B985F86667B}" type="sibTrans" cxnId="{6A9517B2-DE99-45AD-B390-C4B918A65A46}">
      <dgm:prSet/>
      <dgm:spPr/>
      <dgm:t>
        <a:bodyPr/>
        <a:lstStyle/>
        <a:p>
          <a:endParaRPr lang="en-US"/>
        </a:p>
      </dgm:t>
    </dgm:pt>
    <dgm:pt modelId="{CEAD4795-7BF2-492E-9C63-9C0B7F68A198}" type="pres">
      <dgm:prSet presAssocID="{B99FB80F-B2A0-437D-B1C7-9AC56792ED94}" presName="linear" presStyleCnt="0">
        <dgm:presLayoutVars>
          <dgm:animLvl val="lvl"/>
          <dgm:resizeHandles val="exact"/>
        </dgm:presLayoutVars>
      </dgm:prSet>
      <dgm:spPr/>
    </dgm:pt>
    <dgm:pt modelId="{05B296F1-8C78-43F6-BE04-D4F7D380FCFE}" type="pres">
      <dgm:prSet presAssocID="{009D344C-277F-4BB4-BF98-F49747B62DD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85ACA66-889F-4D0C-96AE-06497BDAE280}" type="pres">
      <dgm:prSet presAssocID="{E9C3BBB5-4649-4836-81C9-CBF636C2D4DE}" presName="spacer" presStyleCnt="0"/>
      <dgm:spPr/>
    </dgm:pt>
    <dgm:pt modelId="{3DB87ADA-AFA3-4383-9471-3AF38A6CCBEA}" type="pres">
      <dgm:prSet presAssocID="{564E2B0F-4E1F-40EC-9A9B-61AE4E6A7F8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8E0A9C6-FB34-42F0-AA6D-0B84529472B7}" type="pres">
      <dgm:prSet presAssocID="{501D60EE-4FFF-4F6F-83B7-91338521D18E}" presName="spacer" presStyleCnt="0"/>
      <dgm:spPr/>
    </dgm:pt>
    <dgm:pt modelId="{BB290799-ED7F-4190-9751-A90A286CAC99}" type="pres">
      <dgm:prSet presAssocID="{A9EC3F22-EC52-4FD9-8452-B3C882C96D1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AF413C0-ADAA-4D96-B6F1-ABFD4FDBFF24}" type="pres">
      <dgm:prSet presAssocID="{A0656DC6-0F47-460E-A8D6-27A2164D6A6E}" presName="spacer" presStyleCnt="0"/>
      <dgm:spPr/>
    </dgm:pt>
    <dgm:pt modelId="{27A61C25-F1A3-4B97-A12A-1312F190EB29}" type="pres">
      <dgm:prSet presAssocID="{8C70295E-E6F5-47E3-8588-BC20299F956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58B596B-0407-4279-947C-06301C26D7C9}" type="pres">
      <dgm:prSet presAssocID="{E40B7803-E5BF-4553-B3EB-D1F04570B11E}" presName="spacer" presStyleCnt="0"/>
      <dgm:spPr/>
    </dgm:pt>
    <dgm:pt modelId="{EE9DC1C1-F946-4042-85C3-21DC8C377FC4}" type="pres">
      <dgm:prSet presAssocID="{5714DF0E-4339-4274-AD27-4C2DA0AA0AD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899F786-24B3-4120-BC77-8CDC34262FE0}" type="pres">
      <dgm:prSet presAssocID="{70D9073D-7168-4169-AF75-43A647068747}" presName="spacer" presStyleCnt="0"/>
      <dgm:spPr/>
    </dgm:pt>
    <dgm:pt modelId="{A83A276C-5C94-4905-A57B-1AB1C980175D}" type="pres">
      <dgm:prSet presAssocID="{F340178F-73F2-46CB-AF21-B788D4D0955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8765458-A642-4005-85F5-A3D492928148}" type="pres">
      <dgm:prSet presAssocID="{B3BCBF11-9BA5-4E3A-9ABA-09192DD76F56}" presName="spacer" presStyleCnt="0"/>
      <dgm:spPr/>
    </dgm:pt>
    <dgm:pt modelId="{C3A0F20E-6085-442D-9B4F-A683D6D2EEE6}" type="pres">
      <dgm:prSet presAssocID="{C6B0A79B-AFEC-43B8-A4D8-C95D72A6476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22F260A-E054-49C0-A2EA-4556B5B4F0FC}" srcId="{B99FB80F-B2A0-437D-B1C7-9AC56792ED94}" destId="{009D344C-277F-4BB4-BF98-F49747B62DDE}" srcOrd="0" destOrd="0" parTransId="{23BC7DAC-4C63-46DA-8DA9-A02FC4CCDFBB}" sibTransId="{E9C3BBB5-4649-4836-81C9-CBF636C2D4DE}"/>
    <dgm:cxn modelId="{717BC420-E01B-43D6-837A-74C6A251F052}" type="presOf" srcId="{8C70295E-E6F5-47E3-8588-BC20299F9562}" destId="{27A61C25-F1A3-4B97-A12A-1312F190EB29}" srcOrd="0" destOrd="0" presId="urn:microsoft.com/office/officeart/2005/8/layout/vList2"/>
    <dgm:cxn modelId="{98A54828-3F3A-4342-8BA7-DD979D1070A6}" type="presOf" srcId="{564E2B0F-4E1F-40EC-9A9B-61AE4E6A7F83}" destId="{3DB87ADA-AFA3-4383-9471-3AF38A6CCBEA}" srcOrd="0" destOrd="0" presId="urn:microsoft.com/office/officeart/2005/8/layout/vList2"/>
    <dgm:cxn modelId="{7F69022B-9E77-4821-AAD4-28E2FE49233D}" type="presOf" srcId="{A9EC3F22-EC52-4FD9-8452-B3C882C96D10}" destId="{BB290799-ED7F-4190-9751-A90A286CAC99}" srcOrd="0" destOrd="0" presId="urn:microsoft.com/office/officeart/2005/8/layout/vList2"/>
    <dgm:cxn modelId="{77609230-FC38-44D5-A713-9C540CEB6537}" srcId="{B99FB80F-B2A0-437D-B1C7-9AC56792ED94}" destId="{8C70295E-E6F5-47E3-8588-BC20299F9562}" srcOrd="3" destOrd="0" parTransId="{3C3B63DA-8BA3-42F9-B94F-72704DE9D169}" sibTransId="{E40B7803-E5BF-4553-B3EB-D1F04570B11E}"/>
    <dgm:cxn modelId="{DE71C331-1D2D-48A3-B240-5D197B593C62}" type="presOf" srcId="{009D344C-277F-4BB4-BF98-F49747B62DDE}" destId="{05B296F1-8C78-43F6-BE04-D4F7D380FCFE}" srcOrd="0" destOrd="0" presId="urn:microsoft.com/office/officeart/2005/8/layout/vList2"/>
    <dgm:cxn modelId="{A0536034-791A-4D37-839C-1F6E30BA2702}" type="presOf" srcId="{5714DF0E-4339-4274-AD27-4C2DA0AA0AD1}" destId="{EE9DC1C1-F946-4042-85C3-21DC8C377FC4}" srcOrd="0" destOrd="0" presId="urn:microsoft.com/office/officeart/2005/8/layout/vList2"/>
    <dgm:cxn modelId="{52F2B93A-1969-450D-B9A1-947582002497}" type="presOf" srcId="{C6B0A79B-AFEC-43B8-A4D8-C95D72A6476A}" destId="{C3A0F20E-6085-442D-9B4F-A683D6D2EEE6}" srcOrd="0" destOrd="0" presId="urn:microsoft.com/office/officeart/2005/8/layout/vList2"/>
    <dgm:cxn modelId="{51EBEC96-4CEB-4679-AA82-F4F337829CF8}" srcId="{B99FB80F-B2A0-437D-B1C7-9AC56792ED94}" destId="{A9EC3F22-EC52-4FD9-8452-B3C882C96D10}" srcOrd="2" destOrd="0" parTransId="{D405F31F-D6CB-4686-B362-D276D04DCD03}" sibTransId="{A0656DC6-0F47-460E-A8D6-27A2164D6A6E}"/>
    <dgm:cxn modelId="{B60B69A3-1719-4917-91EE-66DF48BC06E1}" type="presOf" srcId="{B99FB80F-B2A0-437D-B1C7-9AC56792ED94}" destId="{CEAD4795-7BF2-492E-9C63-9C0B7F68A198}" srcOrd="0" destOrd="0" presId="urn:microsoft.com/office/officeart/2005/8/layout/vList2"/>
    <dgm:cxn modelId="{6A9517B2-DE99-45AD-B390-C4B918A65A46}" srcId="{B99FB80F-B2A0-437D-B1C7-9AC56792ED94}" destId="{C6B0A79B-AFEC-43B8-A4D8-C95D72A6476A}" srcOrd="6" destOrd="0" parTransId="{237F7B55-7E76-49B7-B4CB-B11C8013C3D8}" sibTransId="{FE3C4DA1-CE8A-43C4-B994-0B985F86667B}"/>
    <dgm:cxn modelId="{711A6BB9-43C1-48EA-9174-CA01F3CE9F12}" type="presOf" srcId="{F340178F-73F2-46CB-AF21-B788D4D09550}" destId="{A83A276C-5C94-4905-A57B-1AB1C980175D}" srcOrd="0" destOrd="0" presId="urn:microsoft.com/office/officeart/2005/8/layout/vList2"/>
    <dgm:cxn modelId="{EE98C3D2-8EC1-4B0F-BA4A-61A19C0DEB18}" srcId="{B99FB80F-B2A0-437D-B1C7-9AC56792ED94}" destId="{5714DF0E-4339-4274-AD27-4C2DA0AA0AD1}" srcOrd="4" destOrd="0" parTransId="{ECDEE8F9-D78E-48BC-8F88-8D7FFE4964DA}" sibTransId="{70D9073D-7168-4169-AF75-43A647068747}"/>
    <dgm:cxn modelId="{8EDC07DF-530A-4F11-8EF0-1F0AC08D29FD}" srcId="{B99FB80F-B2A0-437D-B1C7-9AC56792ED94}" destId="{564E2B0F-4E1F-40EC-9A9B-61AE4E6A7F83}" srcOrd="1" destOrd="0" parTransId="{F95B3FEA-BBB2-437C-858D-D809F233A286}" sibTransId="{501D60EE-4FFF-4F6F-83B7-91338521D18E}"/>
    <dgm:cxn modelId="{3EE699E0-BA2E-4897-A2B1-DEDA52C25CEC}" srcId="{B99FB80F-B2A0-437D-B1C7-9AC56792ED94}" destId="{F340178F-73F2-46CB-AF21-B788D4D09550}" srcOrd="5" destOrd="0" parTransId="{4E54A076-A997-4E1F-8625-920C89F906A6}" sibTransId="{B3BCBF11-9BA5-4E3A-9ABA-09192DD76F56}"/>
    <dgm:cxn modelId="{EA782A70-56FB-458F-BD59-0E860614AA56}" type="presParOf" srcId="{CEAD4795-7BF2-492E-9C63-9C0B7F68A198}" destId="{05B296F1-8C78-43F6-BE04-D4F7D380FCFE}" srcOrd="0" destOrd="0" presId="urn:microsoft.com/office/officeart/2005/8/layout/vList2"/>
    <dgm:cxn modelId="{E5DDEBC7-CFAB-4324-B33A-9B5D048CBF46}" type="presParOf" srcId="{CEAD4795-7BF2-492E-9C63-9C0B7F68A198}" destId="{585ACA66-889F-4D0C-96AE-06497BDAE280}" srcOrd="1" destOrd="0" presId="urn:microsoft.com/office/officeart/2005/8/layout/vList2"/>
    <dgm:cxn modelId="{EC9C47EB-5A4E-4087-BB05-DD1C3D2A7206}" type="presParOf" srcId="{CEAD4795-7BF2-492E-9C63-9C0B7F68A198}" destId="{3DB87ADA-AFA3-4383-9471-3AF38A6CCBEA}" srcOrd="2" destOrd="0" presId="urn:microsoft.com/office/officeart/2005/8/layout/vList2"/>
    <dgm:cxn modelId="{50640FD9-F82B-4958-AEBB-2D179D13D501}" type="presParOf" srcId="{CEAD4795-7BF2-492E-9C63-9C0B7F68A198}" destId="{78E0A9C6-FB34-42F0-AA6D-0B84529472B7}" srcOrd="3" destOrd="0" presId="urn:microsoft.com/office/officeart/2005/8/layout/vList2"/>
    <dgm:cxn modelId="{342E41C2-B1CE-42BF-B55C-59593108596B}" type="presParOf" srcId="{CEAD4795-7BF2-492E-9C63-9C0B7F68A198}" destId="{BB290799-ED7F-4190-9751-A90A286CAC99}" srcOrd="4" destOrd="0" presId="urn:microsoft.com/office/officeart/2005/8/layout/vList2"/>
    <dgm:cxn modelId="{FB8C2FE4-718C-47F9-8AC8-63B51563C30D}" type="presParOf" srcId="{CEAD4795-7BF2-492E-9C63-9C0B7F68A198}" destId="{EAF413C0-ADAA-4D96-B6F1-ABFD4FDBFF24}" srcOrd="5" destOrd="0" presId="urn:microsoft.com/office/officeart/2005/8/layout/vList2"/>
    <dgm:cxn modelId="{ED453421-9581-4669-B441-7848459CB788}" type="presParOf" srcId="{CEAD4795-7BF2-492E-9C63-9C0B7F68A198}" destId="{27A61C25-F1A3-4B97-A12A-1312F190EB29}" srcOrd="6" destOrd="0" presId="urn:microsoft.com/office/officeart/2005/8/layout/vList2"/>
    <dgm:cxn modelId="{7A80B85C-297C-4A59-886B-5DF7E08E1FD8}" type="presParOf" srcId="{CEAD4795-7BF2-492E-9C63-9C0B7F68A198}" destId="{958B596B-0407-4279-947C-06301C26D7C9}" srcOrd="7" destOrd="0" presId="urn:microsoft.com/office/officeart/2005/8/layout/vList2"/>
    <dgm:cxn modelId="{BB9AE5EA-E363-46F6-9868-6FE7868B8EEB}" type="presParOf" srcId="{CEAD4795-7BF2-492E-9C63-9C0B7F68A198}" destId="{EE9DC1C1-F946-4042-85C3-21DC8C377FC4}" srcOrd="8" destOrd="0" presId="urn:microsoft.com/office/officeart/2005/8/layout/vList2"/>
    <dgm:cxn modelId="{46DE2B82-600B-41E1-B9B3-9C2690C215F8}" type="presParOf" srcId="{CEAD4795-7BF2-492E-9C63-9C0B7F68A198}" destId="{7899F786-24B3-4120-BC77-8CDC34262FE0}" srcOrd="9" destOrd="0" presId="urn:microsoft.com/office/officeart/2005/8/layout/vList2"/>
    <dgm:cxn modelId="{630872D5-7A0F-40B8-8010-55D220548B53}" type="presParOf" srcId="{CEAD4795-7BF2-492E-9C63-9C0B7F68A198}" destId="{A83A276C-5C94-4905-A57B-1AB1C980175D}" srcOrd="10" destOrd="0" presId="urn:microsoft.com/office/officeart/2005/8/layout/vList2"/>
    <dgm:cxn modelId="{9B788F8D-1449-4971-86EE-EEAD78D4FB1F}" type="presParOf" srcId="{CEAD4795-7BF2-492E-9C63-9C0B7F68A198}" destId="{B8765458-A642-4005-85F5-A3D492928148}" srcOrd="11" destOrd="0" presId="urn:microsoft.com/office/officeart/2005/8/layout/vList2"/>
    <dgm:cxn modelId="{D613D634-3072-4F20-9E1A-197B5397B875}" type="presParOf" srcId="{CEAD4795-7BF2-492E-9C63-9C0B7F68A198}" destId="{C3A0F20E-6085-442D-9B4F-A683D6D2EEE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296F1-8C78-43F6-BE04-D4F7D380FCFE}">
      <dsp:nvSpPr>
        <dsp:cNvPr id="0" name=""/>
        <dsp:cNvSpPr/>
      </dsp:nvSpPr>
      <dsp:spPr>
        <a:xfrm>
          <a:off x="0" y="79650"/>
          <a:ext cx="6251110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Levenshtein</a:t>
          </a:r>
          <a:r>
            <a:rPr lang="en-US" sz="1800" b="1" kern="1200" dirty="0"/>
            <a:t> Distance</a:t>
          </a:r>
          <a:endParaRPr lang="en-US" sz="1800" kern="1200" dirty="0"/>
        </a:p>
      </dsp:txBody>
      <dsp:txXfrm>
        <a:off x="21589" y="101239"/>
        <a:ext cx="6207932" cy="399082"/>
      </dsp:txXfrm>
    </dsp:sp>
    <dsp:sp modelId="{3DB87ADA-AFA3-4383-9471-3AF38A6CCBEA}">
      <dsp:nvSpPr>
        <dsp:cNvPr id="0" name=""/>
        <dsp:cNvSpPr/>
      </dsp:nvSpPr>
      <dsp:spPr>
        <a:xfrm>
          <a:off x="0" y="573750"/>
          <a:ext cx="6251110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SpellChecker </a:t>
          </a:r>
          <a:endParaRPr lang="en-US" sz="1800" kern="1200"/>
        </a:p>
      </dsp:txBody>
      <dsp:txXfrm>
        <a:off x="21589" y="595339"/>
        <a:ext cx="6207932" cy="399082"/>
      </dsp:txXfrm>
    </dsp:sp>
    <dsp:sp modelId="{BB290799-ED7F-4190-9751-A90A286CAC99}">
      <dsp:nvSpPr>
        <dsp:cNvPr id="0" name=""/>
        <dsp:cNvSpPr/>
      </dsp:nvSpPr>
      <dsp:spPr>
        <a:xfrm>
          <a:off x="0" y="1067850"/>
          <a:ext cx="6251110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manual_corrections</a:t>
          </a:r>
          <a:endParaRPr lang="en-US" sz="1800" kern="1200"/>
        </a:p>
      </dsp:txBody>
      <dsp:txXfrm>
        <a:off x="21589" y="1089439"/>
        <a:ext cx="6207932" cy="399082"/>
      </dsp:txXfrm>
    </dsp:sp>
    <dsp:sp modelId="{27A61C25-F1A3-4B97-A12A-1312F190EB29}">
      <dsp:nvSpPr>
        <dsp:cNvPr id="0" name=""/>
        <dsp:cNvSpPr/>
      </dsp:nvSpPr>
      <dsp:spPr>
        <a:xfrm>
          <a:off x="0" y="1561950"/>
          <a:ext cx="6251110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Translation </a:t>
          </a:r>
          <a:endParaRPr lang="en-US" sz="1800" kern="1200"/>
        </a:p>
      </dsp:txBody>
      <dsp:txXfrm>
        <a:off x="21589" y="1583539"/>
        <a:ext cx="6207932" cy="399082"/>
      </dsp:txXfrm>
    </dsp:sp>
    <dsp:sp modelId="{EE9DC1C1-F946-4042-85C3-21DC8C377FC4}">
      <dsp:nvSpPr>
        <dsp:cNvPr id="0" name=""/>
        <dsp:cNvSpPr/>
      </dsp:nvSpPr>
      <dsp:spPr>
        <a:xfrm>
          <a:off x="0" y="2056050"/>
          <a:ext cx="6251110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Duplicate </a:t>
          </a:r>
          <a:endParaRPr lang="en-US" sz="1800" kern="1200"/>
        </a:p>
      </dsp:txBody>
      <dsp:txXfrm>
        <a:off x="21589" y="2077639"/>
        <a:ext cx="6207932" cy="399082"/>
      </dsp:txXfrm>
    </dsp:sp>
    <dsp:sp modelId="{A83A276C-5C94-4905-A57B-1AB1C980175D}">
      <dsp:nvSpPr>
        <dsp:cNvPr id="0" name=""/>
        <dsp:cNvSpPr/>
      </dsp:nvSpPr>
      <dsp:spPr>
        <a:xfrm>
          <a:off x="0" y="2550150"/>
          <a:ext cx="6251110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Expand within the Corpus (</a:t>
          </a:r>
          <a:r>
            <a:rPr lang="en-US" sz="1800" b="1" kern="1200" dirty="0">
              <a:solidFill>
                <a:schemeClr val="bg1"/>
              </a:solidFill>
            </a:rPr>
            <a:t>BERT MODEL</a:t>
          </a:r>
          <a:r>
            <a:rPr lang="en-US" sz="1800" b="1" kern="1200" dirty="0"/>
            <a:t>)</a:t>
          </a:r>
          <a:endParaRPr lang="en-US" sz="1800" kern="1200" dirty="0"/>
        </a:p>
      </dsp:txBody>
      <dsp:txXfrm>
        <a:off x="21589" y="2571739"/>
        <a:ext cx="6207932" cy="399082"/>
      </dsp:txXfrm>
    </dsp:sp>
    <dsp:sp modelId="{C3A0F20E-6085-442D-9B4F-A683D6D2EEE6}">
      <dsp:nvSpPr>
        <dsp:cNvPr id="0" name=""/>
        <dsp:cNvSpPr/>
      </dsp:nvSpPr>
      <dsp:spPr>
        <a:xfrm>
          <a:off x="0" y="3044250"/>
          <a:ext cx="6251110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Stemming (clean text stop words)</a:t>
          </a:r>
          <a:endParaRPr lang="en-US" sz="1800" kern="1200"/>
        </a:p>
      </dsp:txBody>
      <dsp:txXfrm>
        <a:off x="21589" y="3065839"/>
        <a:ext cx="6207932" cy="399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4C5D2-83A3-4E18-A56D-40C12911DBF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EC4E5-C287-456D-B636-B12B0743E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3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3A1EC7-69F3-4752-BC1B-FA5AEE4D79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B0503020204020204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B0503020204020204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678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6A17-DA31-D9E8-E8E4-6F214F3CB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ACC30-F339-1D20-583A-B56133774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14B85-F989-94F7-BEE7-ECC9E1E5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A0684-2B3C-A8DF-8253-6F6C01E0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5D2BD-52D3-5CE4-3719-F04C90F7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6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B6F5-ECE4-FDC5-F851-4821AE3B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C1F03-465B-130A-5456-366B3B4C1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811-8F82-5772-C440-1BD3C46E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5E10D-4FCB-7227-5283-CD2AE792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404C2-1EE3-F907-6BB8-6B67F7969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2E304A-2793-B48B-ACAF-D3898ED34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586A5-CBE9-0EBB-3989-6C6F43AB9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FB0A-E04F-F81F-339D-950CA5C8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86C56-EDD3-FFB7-5AF9-7425F43C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82C20-BA28-E97B-10FA-A1CF4F73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65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C01A3-2B17-42C2-B2AB-3BA4A4D9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2E8ECF-3B43-46D6-AB7B-4207F2CB0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B5F52A-E4D4-4CCF-895D-E399B4B7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A66131-1239-4F15-B5D8-0A60D4DA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E63D02-E87B-4BC2-8838-04E5DFD82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C1D15-A178-45C6-8CD6-049345CB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1EF2E-FB60-4E0A-9925-BC56FAFF1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B2ACAF-C2EF-4003-9787-22918D02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FAA0D9-B6D4-432A-946B-7C9C2BAF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BB19F-EB0B-41B6-BF7B-7B0710B8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2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8DEBD-0F09-489C-B07E-EA2DA6FB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E43F65-36A2-464C-B26F-BD683089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F660A4-EA24-4117-B830-EE536BA7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E70239-6D1D-4FCB-92FD-3208A4C0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CF27-8A22-45A9-8901-65A0D78C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51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B2181-DF1E-4F40-8717-66713B0A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83D72-AD91-4D0B-917F-1957EA24D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E9E5C5-30C5-4279-8683-55A11A176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2A7406-43BE-4D28-B999-44FD5DCA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9A2F19-85F2-44F7-95FE-D384AA7B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DE3942-455B-42E1-BC64-D58DF36C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36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5E86E-16F9-4057-BA4D-1D584352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9EF540-87F4-41D2-BF37-76FCC824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93A934-5880-4708-A377-E4A2C6C7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CFE967-BBC0-42C1-96B0-CDBECC011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9EAF25-2464-4E7E-8768-A2AB4D689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3F2322-2429-45A8-88C6-E1888886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C74DDF-59FA-4A2E-8B50-6A8F359B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6C8725-9089-4B12-8C24-9E9E193E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5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1891A-96EA-4630-92CC-15A5EE81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718DA3-CFD8-42DD-B818-ED96C11E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BC261C-2B79-4B70-90A5-CBB0FD8C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D3B3D-8401-41AF-BB0A-EEA5621D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4A452B-5B81-4183-A81D-D0FEAE4E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A28C00-2ADC-4951-A78C-98D228E8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B3BA73-01A1-4786-8B31-6AF8F1A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E0ADA-6C3C-45A4-AD50-1CBA3CF0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CB4D3-02CC-4088-968F-3394D4A61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994CCD-7E65-4BA7-815F-09CAC3E66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5D9D25-347F-4782-827C-3111C2D6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3361-55B9-4371-9136-F3707B37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6F9824-C005-4544-9CB0-F3608A71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04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59B8-A2F3-B6A9-0F05-AC42BDCA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C6599-98F3-D94E-8460-FA3FD1DE1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9F54D-82F8-1489-005B-BDD2E3B15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1C999-8A4C-F950-92FF-3C0DB94AF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2ACAA-3655-29A1-6344-78CE32CC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35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FBEA-D66C-42C6-AD4C-0EDFFB6A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48F391-9BA7-4A95-B432-5D966F12A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D15865-D200-4431-A3C2-8290F12C6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CCE7B4-6832-4786-B227-AD37CB5FD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17687A-387A-4CFB-9E07-2FD17B501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94BDD5-BC71-4AA3-B078-B974C851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2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3FFF4-8822-4EC6-91C5-592B4AF6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A7ABDA-2BF9-4595-93BF-AC19BE026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61A383-289D-4AA6-8720-70381A93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4B99AB-E02F-4370-A46D-E746FB84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397FA9-1C31-49E8-8E4A-EB0365F8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01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B12B52-0449-4D17-9DF0-A2C9907EB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9CF671-0729-4308-82D8-6584F61BD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B1E13E-DB4C-422A-91E6-64376045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2250F8-8F16-4146-B9B6-C2D7EB99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388A13-0C65-453D-AA2D-095246DD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90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3A2C-7F4D-C57E-C409-684A2766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93D76-ABD0-115E-3A05-879CB7C33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F57A-C264-2046-91D4-FE6EA38B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F4D10-5E27-B850-1270-2114291C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B856A-8018-C46B-D3E7-34BD1189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8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3B73-090D-3417-00BE-6778A5F0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0061-4B0F-C989-5D3B-B83A1D7EC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0A447-E967-43AB-A0EE-220DDC1AB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3EE5B-21C1-C018-167E-38389DC0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5E1C7-C680-A69C-F04A-F8BA40BA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C4121-954C-50C7-58D9-4313A95B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E8D-07E3-04B8-CAE0-75B2D8DF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5EE73-82B3-BD44-EC91-6B3757B07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9B045-B22A-C86B-6034-A4646E846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A72E3C-85FC-F9F3-3A09-2220AD777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909AF-E69F-D3BC-0145-9C34FC430C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E1E95-026D-75B2-2DD0-FFD68457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EE12F3-56C9-3560-7331-134A50318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2124C-4516-BD08-5E49-A02C94CB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0ACC1-871F-5238-EA68-7BD4A8F8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375FC-2C84-9BE2-259F-45EB752E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54BB1-8A54-3EA9-C473-57F9B9B00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20897-5E53-A507-140A-CD6B0599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1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557004-51DB-AD08-85F8-46561FC6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8F9C7-5959-3B06-AED4-844633A1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4E590-A16B-7588-E4E2-3F6244FE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6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CA20-228B-2AB2-0986-9422C2C1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8297-89A8-B01E-1690-C444A1731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B6053-C667-ACDB-AA80-4754DC9A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E2F88-112E-A4B9-4B9A-33CC5B5C8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2137F-FF3C-4F9C-F41D-139A7602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965D8-C47D-982E-C79A-541AD61B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9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21DF-8E05-9BBB-0D11-E80E6FB3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76F10-9AF7-31F7-8E38-EB106633D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E435C-3144-9DFE-EB0E-31B3F38E1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F301A-255D-2D81-6B34-1DAC350C8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B2E20-16FA-19E6-39F9-B726625F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31B4A-CF69-7C3F-984D-6AC283CB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3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B5525-C9DF-90D1-CB4D-9D624B430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D8C0E-3BD9-97F9-8635-5C1EF6DB8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DEA3E-3BA9-12D7-291A-FCB1F6D7D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6DB7D8-E9AA-4B0F-B6F2-603B6658AF7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2EE4B-CC08-A7EA-2ACD-B4437AD02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A9151-2CCB-2E82-9BEB-936871D3C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82111-4E0C-4335-996A-1B627829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1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4F4179-65E6-4EAF-B082-FF2FFE99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8828CF-61DD-41B5-AB93-3A4FE7E2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3162D6-3DB6-4E67-BDA1-CA9633AD8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BC2E5-256E-4EC7-8395-2D8FFE33A3E7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C216AF-C200-4FFC-947B-22402ACC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23219A-4262-4D16-B41C-F297F7D27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图片包含 鲜花, 花束, 植物&#10;&#10;已生成极高可信度的说明">
            <a:extLst>
              <a:ext uri="{FF2B5EF4-FFF2-40B4-BE49-F238E27FC236}">
                <a16:creationId xmlns:a16="http://schemas.microsoft.com/office/drawing/2014/main" id="{96647FE2-150F-42EB-B941-11AE4206E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7416" r="17901" b="7815"/>
          <a:stretch/>
        </p:blipFill>
        <p:spPr>
          <a:xfrm rot="5400000">
            <a:off x="2616202" y="-2616199"/>
            <a:ext cx="695959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7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u/2/folders/1ydUPLBQtiRVX2CicmNmsseMif3NIsJKe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2/folders/1ydUPLBQtiRVX2CicmNmsseMif3NIsJK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background with text&#10;&#10;Description automatically generated">
            <a:extLst>
              <a:ext uri="{FF2B5EF4-FFF2-40B4-BE49-F238E27FC236}">
                <a16:creationId xmlns:a16="http://schemas.microsoft.com/office/drawing/2014/main" id="{EA8568C1-D2BE-1B4E-C344-A6FCE438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223" y="-89138"/>
            <a:ext cx="12370223" cy="695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73DA1-3CB2-F660-3D5A-56662C773A01}"/>
              </a:ext>
            </a:extLst>
          </p:cNvPr>
          <p:cNvSpPr txBox="1"/>
          <p:nvPr/>
        </p:nvSpPr>
        <p:spPr>
          <a:xfrm>
            <a:off x="495300" y="3288387"/>
            <a:ext cx="340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2B0054"/>
                </a:solidFill>
                <a:latin typeface="Amasis MT Pro Medium" panose="02040604050005020304" pitchFamily="18" charset="0"/>
              </a:rPr>
              <a:t>Clothing</a:t>
            </a:r>
            <a:r>
              <a:rPr lang="en-US" sz="6600" b="1" dirty="0">
                <a:solidFill>
                  <a:srgbClr val="7030A0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527AD-B4E5-6F75-1965-A7174A2CBC9F}"/>
              </a:ext>
            </a:extLst>
          </p:cNvPr>
          <p:cNvSpPr txBox="1"/>
          <p:nvPr/>
        </p:nvSpPr>
        <p:spPr>
          <a:xfrm>
            <a:off x="5257800" y="5206087"/>
            <a:ext cx="814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NLP PROJECT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147B3-D71E-5B8B-95CE-B54ACE02FB15}"/>
              </a:ext>
            </a:extLst>
          </p:cNvPr>
          <p:cNvSpPr txBox="1"/>
          <p:nvPr/>
        </p:nvSpPr>
        <p:spPr>
          <a:xfrm>
            <a:off x="342900" y="6213117"/>
            <a:ext cx="814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Amasis MT Pro Medium" panose="02040604050005020304" pitchFamily="18" charset="0"/>
              </a:rPr>
              <a:t>Jana 1201139-Ahmed 1200105-Lana 1200071</a:t>
            </a:r>
          </a:p>
        </p:txBody>
      </p:sp>
    </p:spTree>
    <p:extLst>
      <p:ext uri="{BB962C8B-B14F-4D97-AF65-F5344CB8AC3E}">
        <p14:creationId xmlns:p14="http://schemas.microsoft.com/office/powerpoint/2010/main" val="371180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B55D8-1ADD-8D5B-9F50-223A2BED05E4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5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Query processing 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olorful pattern with black and blue spots&#10;&#10;Description automatically generated">
            <a:extLst>
              <a:ext uri="{FF2B5EF4-FFF2-40B4-BE49-F238E27FC236}">
                <a16:creationId xmlns:a16="http://schemas.microsoft.com/office/drawing/2014/main" id="{D4D53994-0C3D-EDF8-F90D-D29AF0478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11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530F7-79AF-D7ED-9FB8-096423725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6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extBox 1">
            <a:extLst>
              <a:ext uri="{FF2B5EF4-FFF2-40B4-BE49-F238E27FC236}">
                <a16:creationId xmlns:a16="http://schemas.microsoft.com/office/drawing/2014/main" id="{386AD6C5-886D-D507-D8EF-D9A0FA670F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607661"/>
              </p:ext>
            </p:extLst>
          </p:nvPr>
        </p:nvGraphicFramePr>
        <p:xfrm>
          <a:off x="5297762" y="640080"/>
          <a:ext cx="625111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474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3C7A299-AF81-F562-857E-AEADDA0A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45764"/>
            <a:ext cx="4824998" cy="8443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6E8B0F-CC5F-A01B-11E4-C6A2FA63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36" y="633932"/>
            <a:ext cx="4824995" cy="224362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CD23D9D-70B3-E947-F555-709C7865B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54" y="4315866"/>
            <a:ext cx="2382232" cy="1947475"/>
          </a:xfrm>
          <a:prstGeom prst="rect">
            <a:avLst/>
          </a:prstGeom>
        </p:spPr>
      </p:pic>
      <p:pic>
        <p:nvPicPr>
          <p:cNvPr id="11" name="Picture 10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A7A911F-1C74-551A-2A18-2BA876398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148" y="3504142"/>
            <a:ext cx="3537434" cy="2759199"/>
          </a:xfrm>
          <a:prstGeom prst="rect">
            <a:avLst/>
          </a:prstGeom>
        </p:spPr>
      </p:pic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6A62995-4DD9-DF3A-CBEA-AC4EE6A24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429" y="4315866"/>
            <a:ext cx="2379737" cy="19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36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B9CDA-1612-E755-1700-D33EEB0C677D}"/>
              </a:ext>
            </a:extLst>
          </p:cNvPr>
          <p:cNvSpPr txBox="1"/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 models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F3C8E-3FCE-8494-7181-84F02994E2A5}"/>
              </a:ext>
            </a:extLst>
          </p:cNvPr>
          <p:cNvSpPr txBox="1"/>
          <p:nvPr/>
        </p:nvSpPr>
        <p:spPr>
          <a:xfrm>
            <a:off x="5317347" y="1805150"/>
            <a:ext cx="6252861" cy="7296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defTabSz="649224"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4800" b="1" kern="12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Bert model </a:t>
            </a:r>
            <a:endParaRPr lang="en-US" sz="7200" b="1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AC378-9B7A-4798-EF16-56607192DAE4}"/>
              </a:ext>
            </a:extLst>
          </p:cNvPr>
          <p:cNvSpPr txBox="1"/>
          <p:nvPr/>
        </p:nvSpPr>
        <p:spPr>
          <a:xfrm>
            <a:off x="5305254" y="2814526"/>
            <a:ext cx="6252861" cy="7296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defTabSz="649224"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48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TfIDF model </a:t>
            </a:r>
            <a:endParaRPr lang="en-US" sz="7200" b="1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A344C-2DF2-B512-2254-1E360900BB83}"/>
              </a:ext>
            </a:extLst>
          </p:cNvPr>
          <p:cNvSpPr txBox="1"/>
          <p:nvPr/>
        </p:nvSpPr>
        <p:spPr>
          <a:xfrm>
            <a:off x="5433269" y="3678625"/>
            <a:ext cx="6252861" cy="7296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649224"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426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KNN &amp; count vectorize</a:t>
            </a:r>
            <a:endParaRPr lang="en-US" sz="6000" b="1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489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1FD35-D3D8-EE54-8844-2C1B9BDFD201}"/>
              </a:ext>
            </a:extLst>
          </p:cNvPr>
          <p:cNvSpPr txBox="1"/>
          <p:nvPr/>
        </p:nvSpPr>
        <p:spPr>
          <a:xfrm>
            <a:off x="928168" y="-824315"/>
            <a:ext cx="54257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Bert model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A0FDB-DB8C-8724-5A97-5E55EF028D94}"/>
              </a:ext>
            </a:extLst>
          </p:cNvPr>
          <p:cNvSpPr txBox="1"/>
          <p:nvPr/>
        </p:nvSpPr>
        <p:spPr>
          <a:xfrm>
            <a:off x="797860" y="2215793"/>
            <a:ext cx="618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Query recommendation BERT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6EC6D4-68DC-8E04-45A5-5B8AA697D7EB}"/>
              </a:ext>
            </a:extLst>
          </p:cNvPr>
          <p:cNvSpPr txBox="1"/>
          <p:nvPr/>
        </p:nvSpPr>
        <p:spPr>
          <a:xfrm>
            <a:off x="797860" y="2852027"/>
            <a:ext cx="618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Query and past purchase recommendation BERT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9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BA3783-4ADB-3023-263D-8D2F8DB87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177" r="18507" b="51922"/>
          <a:stretch/>
        </p:blipFill>
        <p:spPr>
          <a:xfrm>
            <a:off x="4935469" y="381739"/>
            <a:ext cx="4160873" cy="1811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B82D1C-E012-DC21-6386-22125B083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1" y="2453961"/>
            <a:ext cx="10552955" cy="1313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6372DE-AD9B-6427-228F-BB0C88A5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8" y="3767001"/>
            <a:ext cx="11027408" cy="1474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25D369-21F4-D915-E9AE-BE5652A8EBD5}"/>
              </a:ext>
            </a:extLst>
          </p:cNvPr>
          <p:cNvSpPr txBox="1"/>
          <p:nvPr/>
        </p:nvSpPr>
        <p:spPr>
          <a:xfrm>
            <a:off x="376921" y="-194816"/>
            <a:ext cx="54257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6000" b="1" kern="12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Test case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6000" b="1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Bert model</a:t>
            </a:r>
            <a:endParaRPr lang="en-US" sz="6000" b="1" kern="1200" dirty="0">
              <a:solidFill>
                <a:schemeClr val="accent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30B828-D7E4-8E9F-DAC9-7F570C10D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98" y="5312042"/>
            <a:ext cx="11027408" cy="1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95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FECC63-D1D9-086C-F8C2-1EA0561706F8}"/>
              </a:ext>
            </a:extLst>
          </p:cNvPr>
          <p:cNvSpPr txBox="1"/>
          <p:nvPr/>
        </p:nvSpPr>
        <p:spPr>
          <a:xfrm>
            <a:off x="216117" y="104761"/>
            <a:ext cx="5483347" cy="10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6000" b="1" kern="12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Code query search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6F0C6-808D-0949-2C8F-3543A643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8" y="1217844"/>
            <a:ext cx="9249695" cy="980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8EFCE1-E8D6-6140-B22E-C70367AD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66" y="2277091"/>
            <a:ext cx="9117367" cy="1396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DF71C-0C6F-709C-FFC7-80781775D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732" y="4007900"/>
            <a:ext cx="4643268" cy="2499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122F8A-871B-1BEF-B3DE-7FA9AC775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17" y="3895766"/>
            <a:ext cx="6933460" cy="2352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92525-FE3D-AFFA-797B-AAC2F159D2D9}"/>
              </a:ext>
            </a:extLst>
          </p:cNvPr>
          <p:cNvSpPr txBox="1"/>
          <p:nvPr/>
        </p:nvSpPr>
        <p:spPr>
          <a:xfrm>
            <a:off x="1690609" y="4723244"/>
            <a:ext cx="5510185" cy="1296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2800" b="1" kern="1200" dirty="0">
                <a:solidFill>
                  <a:schemeClr val="accent5"/>
                </a:solidFill>
                <a:latin typeface="+mj-lt"/>
                <a:ea typeface="+mj-ea"/>
                <a:cs typeface="+mj-cs"/>
                <a:hlinkClick r:id="rId6"/>
              </a:rPr>
              <a:t>Pretrained parameters </a:t>
            </a:r>
            <a:endParaRPr lang="en-US" sz="2800" b="1" kern="1200" dirty="0">
              <a:solidFill>
                <a:schemeClr val="accent5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45933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08FE283-730E-841A-3217-52290CC37CCD}"/>
              </a:ext>
            </a:extLst>
          </p:cNvPr>
          <p:cNvSpPr txBox="1"/>
          <p:nvPr/>
        </p:nvSpPr>
        <p:spPr>
          <a:xfrm>
            <a:off x="216117" y="104761"/>
            <a:ext cx="7181695" cy="10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6000" b="1" kern="12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Code Query &amp; Past purchase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02A29-95EA-EB04-C9A9-4174B651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82" y="1659502"/>
            <a:ext cx="9249695" cy="980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AD756C-6E75-BD70-9757-6BE4F728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812" y="3140433"/>
            <a:ext cx="4643268" cy="24997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2B6BF7-CBDB-1F40-1E52-30A43B7A3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17" y="3140433"/>
            <a:ext cx="7013359" cy="263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1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8495A2-C79A-B341-3C5A-2ABA651B6959}"/>
              </a:ext>
            </a:extLst>
          </p:cNvPr>
          <p:cNvSpPr txBox="1"/>
          <p:nvPr/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52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TfIDF model </a:t>
            </a:r>
          </a:p>
        </p:txBody>
      </p:sp>
    </p:spTree>
    <p:extLst>
      <p:ext uri="{BB962C8B-B14F-4D97-AF65-F5344CB8AC3E}">
        <p14:creationId xmlns:p14="http://schemas.microsoft.com/office/powerpoint/2010/main" val="278003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2021DE-5D65-23A5-2866-A89A7F44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46" y="378680"/>
            <a:ext cx="2933233" cy="1768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863D3-EAD4-12A7-FF67-1FFEA839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34" y="2446306"/>
            <a:ext cx="9223899" cy="1810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6081A-CA63-0578-FCF4-D2E75B8B2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97" y="4431888"/>
            <a:ext cx="10342486" cy="1838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A26CF8-D6E5-55AD-3F3C-2F076CB9F15A}"/>
              </a:ext>
            </a:extLst>
          </p:cNvPr>
          <p:cNvSpPr txBox="1"/>
          <p:nvPr/>
        </p:nvSpPr>
        <p:spPr>
          <a:xfrm>
            <a:off x="535297" y="458680"/>
            <a:ext cx="6536519" cy="1477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48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Test case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4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TFIDF</a:t>
            </a:r>
            <a:endParaRPr lang="en-US" sz="4800" b="1" kern="1200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11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829590"/>
            <a:ext cx="9240039" cy="5198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E7337-BFEB-C0F0-7D0D-40B4EC9B597A}"/>
              </a:ext>
            </a:extLst>
          </p:cNvPr>
          <p:cNvSpPr txBox="1"/>
          <p:nvPr/>
        </p:nvSpPr>
        <p:spPr>
          <a:xfrm>
            <a:off x="4280288" y="1843938"/>
            <a:ext cx="5121215" cy="1351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Importing Datasets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0" i="0" dirty="0"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83DE0C-7F25-70CF-6B1F-0EEFA998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71267"/>
            <a:ext cx="3952693" cy="3577186"/>
          </a:xfrm>
          <a:prstGeom prst="rect">
            <a:avLst/>
          </a:pr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0288" y="2645712"/>
            <a:ext cx="3216924" cy="13864"/>
          </a:xfrm>
          <a:custGeom>
            <a:avLst/>
            <a:gdLst>
              <a:gd name="connsiteX0" fmla="*/ 0 w 3216924"/>
              <a:gd name="connsiteY0" fmla="*/ 0 h 13864"/>
              <a:gd name="connsiteX1" fmla="*/ 643385 w 3216924"/>
              <a:gd name="connsiteY1" fmla="*/ 0 h 13864"/>
              <a:gd name="connsiteX2" fmla="*/ 1286770 w 3216924"/>
              <a:gd name="connsiteY2" fmla="*/ 0 h 13864"/>
              <a:gd name="connsiteX3" fmla="*/ 1930154 w 3216924"/>
              <a:gd name="connsiteY3" fmla="*/ 0 h 13864"/>
              <a:gd name="connsiteX4" fmla="*/ 2509201 w 3216924"/>
              <a:gd name="connsiteY4" fmla="*/ 0 h 13864"/>
              <a:gd name="connsiteX5" fmla="*/ 3216924 w 3216924"/>
              <a:gd name="connsiteY5" fmla="*/ 0 h 13864"/>
              <a:gd name="connsiteX6" fmla="*/ 3216924 w 3216924"/>
              <a:gd name="connsiteY6" fmla="*/ 13864 h 13864"/>
              <a:gd name="connsiteX7" fmla="*/ 2637878 w 3216924"/>
              <a:gd name="connsiteY7" fmla="*/ 13864 h 13864"/>
              <a:gd name="connsiteX8" fmla="*/ 2091001 w 3216924"/>
              <a:gd name="connsiteY8" fmla="*/ 13864 h 13864"/>
              <a:gd name="connsiteX9" fmla="*/ 1447616 w 3216924"/>
              <a:gd name="connsiteY9" fmla="*/ 13864 h 13864"/>
              <a:gd name="connsiteX10" fmla="*/ 868569 w 3216924"/>
              <a:gd name="connsiteY10" fmla="*/ 13864 h 13864"/>
              <a:gd name="connsiteX11" fmla="*/ 0 w 3216924"/>
              <a:gd name="connsiteY11" fmla="*/ 13864 h 13864"/>
              <a:gd name="connsiteX12" fmla="*/ 0 w 3216924"/>
              <a:gd name="connsiteY12" fmla="*/ 0 h 1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6924" h="13864" fill="none" extrusionOk="0">
                <a:moveTo>
                  <a:pt x="0" y="0"/>
                </a:moveTo>
                <a:cubicBezTo>
                  <a:pt x="312791" y="-14864"/>
                  <a:pt x="412325" y="28364"/>
                  <a:pt x="643385" y="0"/>
                </a:cubicBezTo>
                <a:cubicBezTo>
                  <a:pt x="874445" y="-28364"/>
                  <a:pt x="1126842" y="2688"/>
                  <a:pt x="1286770" y="0"/>
                </a:cubicBezTo>
                <a:cubicBezTo>
                  <a:pt x="1446698" y="-2688"/>
                  <a:pt x="1781727" y="12997"/>
                  <a:pt x="1930154" y="0"/>
                </a:cubicBezTo>
                <a:cubicBezTo>
                  <a:pt x="2078581" y="-12997"/>
                  <a:pt x="2305478" y="-4398"/>
                  <a:pt x="2509201" y="0"/>
                </a:cubicBezTo>
                <a:cubicBezTo>
                  <a:pt x="2712924" y="4398"/>
                  <a:pt x="2994356" y="25754"/>
                  <a:pt x="3216924" y="0"/>
                </a:cubicBezTo>
                <a:cubicBezTo>
                  <a:pt x="3216671" y="3448"/>
                  <a:pt x="3217439" y="9115"/>
                  <a:pt x="3216924" y="13864"/>
                </a:cubicBezTo>
                <a:cubicBezTo>
                  <a:pt x="2940069" y="24942"/>
                  <a:pt x="2763667" y="1186"/>
                  <a:pt x="2637878" y="13864"/>
                </a:cubicBezTo>
                <a:cubicBezTo>
                  <a:pt x="2512089" y="26542"/>
                  <a:pt x="2209592" y="-3670"/>
                  <a:pt x="2091001" y="13864"/>
                </a:cubicBezTo>
                <a:cubicBezTo>
                  <a:pt x="1972410" y="31398"/>
                  <a:pt x="1576697" y="-2103"/>
                  <a:pt x="1447616" y="13864"/>
                </a:cubicBezTo>
                <a:cubicBezTo>
                  <a:pt x="1318535" y="29831"/>
                  <a:pt x="1014220" y="6901"/>
                  <a:pt x="868569" y="13864"/>
                </a:cubicBezTo>
                <a:cubicBezTo>
                  <a:pt x="722918" y="20827"/>
                  <a:pt x="224119" y="-7138"/>
                  <a:pt x="0" y="13864"/>
                </a:cubicBezTo>
                <a:cubicBezTo>
                  <a:pt x="505" y="7067"/>
                  <a:pt x="-251" y="6364"/>
                  <a:pt x="0" y="0"/>
                </a:cubicBezTo>
                <a:close/>
              </a:path>
              <a:path w="3216924" h="13864" stroke="0" extrusionOk="0">
                <a:moveTo>
                  <a:pt x="0" y="0"/>
                </a:moveTo>
                <a:cubicBezTo>
                  <a:pt x="121934" y="26757"/>
                  <a:pt x="451358" y="16648"/>
                  <a:pt x="579046" y="0"/>
                </a:cubicBezTo>
                <a:cubicBezTo>
                  <a:pt x="706734" y="-16648"/>
                  <a:pt x="925752" y="20508"/>
                  <a:pt x="1125923" y="0"/>
                </a:cubicBezTo>
                <a:cubicBezTo>
                  <a:pt x="1326094" y="-20508"/>
                  <a:pt x="1461253" y="-1447"/>
                  <a:pt x="1704970" y="0"/>
                </a:cubicBezTo>
                <a:cubicBezTo>
                  <a:pt x="1948687" y="1447"/>
                  <a:pt x="2184278" y="-8902"/>
                  <a:pt x="2348355" y="0"/>
                </a:cubicBezTo>
                <a:cubicBezTo>
                  <a:pt x="2512433" y="8902"/>
                  <a:pt x="2791276" y="21602"/>
                  <a:pt x="3216924" y="0"/>
                </a:cubicBezTo>
                <a:cubicBezTo>
                  <a:pt x="3216659" y="4919"/>
                  <a:pt x="3217094" y="10488"/>
                  <a:pt x="3216924" y="13864"/>
                </a:cubicBezTo>
                <a:cubicBezTo>
                  <a:pt x="2951163" y="-16623"/>
                  <a:pt x="2762855" y="-7387"/>
                  <a:pt x="2573539" y="13864"/>
                </a:cubicBezTo>
                <a:cubicBezTo>
                  <a:pt x="2384224" y="35115"/>
                  <a:pt x="2096219" y="-17168"/>
                  <a:pt x="1865816" y="13864"/>
                </a:cubicBezTo>
                <a:cubicBezTo>
                  <a:pt x="1635413" y="44896"/>
                  <a:pt x="1439094" y="31531"/>
                  <a:pt x="1318939" y="13864"/>
                </a:cubicBezTo>
                <a:cubicBezTo>
                  <a:pt x="1198784" y="-3803"/>
                  <a:pt x="894705" y="24171"/>
                  <a:pt x="611216" y="13864"/>
                </a:cubicBezTo>
                <a:cubicBezTo>
                  <a:pt x="327727" y="3557"/>
                  <a:pt x="183318" y="8377"/>
                  <a:pt x="0" y="13864"/>
                </a:cubicBezTo>
                <a:cubicBezTo>
                  <a:pt x="265" y="8033"/>
                  <a:pt x="-450" y="522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C48A66D-3C31-2CF4-D8AB-8B5E2934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9" y="4442408"/>
            <a:ext cx="7764600" cy="1727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EAC0-FC83-DA49-8A0C-C7A0505CAC11}"/>
              </a:ext>
            </a:extLst>
          </p:cNvPr>
          <p:cNvSpPr txBox="1"/>
          <p:nvPr/>
        </p:nvSpPr>
        <p:spPr>
          <a:xfrm>
            <a:off x="4280288" y="3195632"/>
            <a:ext cx="5121215" cy="264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71450" defTabSz="68580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50" kern="1200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+mn-ea"/>
                <a:cs typeface="+mn-cs"/>
              </a:rPr>
              <a:t>NLP-related variables were selected from the dataset and all those variables containing text were combined in one column with the name "text"</a:t>
            </a:r>
            <a:endParaRPr lang="en-US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683A7-11FD-9D86-DEED-7513891F97FB}"/>
              </a:ext>
            </a:extLst>
          </p:cNvPr>
          <p:cNvSpPr txBox="1"/>
          <p:nvPr/>
        </p:nvSpPr>
        <p:spPr>
          <a:xfrm>
            <a:off x="4280288" y="2753485"/>
            <a:ext cx="4621175" cy="38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100" b="1" kern="1200">
                <a:solidFill>
                  <a:srgbClr val="202214"/>
                </a:solidFill>
                <a:latin typeface="Inter"/>
                <a:ea typeface="+mn-ea"/>
                <a:cs typeface="+mn-cs"/>
              </a:rPr>
              <a:t>Articles Dataset</a:t>
            </a:r>
            <a:endParaRPr lang="en-US" sz="2800" b="1" i="0">
              <a:solidFill>
                <a:srgbClr val="202214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17936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FECC63-D1D9-086C-F8C2-1EA0561706F8}"/>
              </a:ext>
            </a:extLst>
          </p:cNvPr>
          <p:cNvSpPr txBox="1"/>
          <p:nvPr/>
        </p:nvSpPr>
        <p:spPr>
          <a:xfrm>
            <a:off x="216117" y="104761"/>
            <a:ext cx="4229585" cy="10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60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Code</a:t>
            </a:r>
            <a:r>
              <a:rPr lang="en-US" sz="6000" b="1" kern="12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122F8A-871B-1BEF-B3DE-7FA9AC77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25" y="4400736"/>
            <a:ext cx="6933460" cy="2352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92525-FE3D-AFFA-797B-AAC2F159D2D9}"/>
              </a:ext>
            </a:extLst>
          </p:cNvPr>
          <p:cNvSpPr txBox="1"/>
          <p:nvPr/>
        </p:nvSpPr>
        <p:spPr>
          <a:xfrm>
            <a:off x="5951891" y="5255903"/>
            <a:ext cx="5510185" cy="1296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28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  <a:hlinkClick r:id="rId3"/>
              </a:rPr>
              <a:t>Pretrained parameters </a:t>
            </a:r>
            <a:endParaRPr lang="en-US" sz="2800" b="1" kern="1200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9BF9A-F479-CF24-E9DC-B4E97656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093" y="681665"/>
            <a:ext cx="7001852" cy="78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37591-09FF-B2F8-5BD6-713F20DA8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11" y="2457264"/>
            <a:ext cx="5749677" cy="1640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7B7BAC-7E01-10CC-703D-7F8672443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61" y="1673003"/>
            <a:ext cx="6814414" cy="6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3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1E146-F4E5-1D44-AAE3-6EE3FF32F9E0}"/>
              </a:ext>
            </a:extLst>
          </p:cNvPr>
          <p:cNvSpPr txBox="1"/>
          <p:nvPr/>
        </p:nvSpPr>
        <p:spPr>
          <a:xfrm>
            <a:off x="216117" y="104761"/>
            <a:ext cx="4229585" cy="10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6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Evaluation</a:t>
            </a:r>
            <a:r>
              <a:rPr lang="en-US" sz="6000" b="1" kern="12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5FB95-8341-3180-EE37-C75073A3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77" y="1645223"/>
            <a:ext cx="10602805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3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DE7E777-4BFE-BAA6-6674-D307B4FFA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98A90-43AF-B5CC-B085-F09C896401AE}"/>
              </a:ext>
            </a:extLst>
          </p:cNvPr>
          <p:cNvSpPr txBox="1"/>
          <p:nvPr/>
        </p:nvSpPr>
        <p:spPr>
          <a:xfrm>
            <a:off x="846449" y="-2043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good  models which give also good similar results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C4DEC-0263-F00A-549B-4FAC5A121560}"/>
              </a:ext>
            </a:extLst>
          </p:cNvPr>
          <p:cNvSpPr txBox="1"/>
          <p:nvPr/>
        </p:nvSpPr>
        <p:spPr>
          <a:xfrm>
            <a:off x="1455707" y="4447415"/>
            <a:ext cx="615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Past Purchase recommendation BERT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318A3-72F0-188C-C5B4-10A1CB81E676}"/>
              </a:ext>
            </a:extLst>
          </p:cNvPr>
          <p:cNvSpPr txBox="1"/>
          <p:nvPr/>
        </p:nvSpPr>
        <p:spPr>
          <a:xfrm>
            <a:off x="1455707" y="4078082"/>
            <a:ext cx="615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Display Top 10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10DD5-1F00-173E-6ED4-8CE2C1AD12DE}"/>
              </a:ext>
            </a:extLst>
          </p:cNvPr>
          <p:cNvSpPr txBox="1"/>
          <p:nvPr/>
        </p:nvSpPr>
        <p:spPr>
          <a:xfrm>
            <a:off x="1455707" y="2226478"/>
            <a:ext cx="615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result with count vectorizer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BD3DC5-F51A-92AF-B1F5-302D6BD24D53}"/>
              </a:ext>
            </a:extLst>
          </p:cNvPr>
          <p:cNvSpPr txBox="1"/>
          <p:nvPr/>
        </p:nvSpPr>
        <p:spPr>
          <a:xfrm>
            <a:off x="308395" y="3471079"/>
            <a:ext cx="6154946" cy="42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2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general search without Query we provide :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E016F0-E556-5D60-421A-FA26CFFB5FA6}"/>
              </a:ext>
            </a:extLst>
          </p:cNvPr>
          <p:cNvSpPr txBox="1"/>
          <p:nvPr/>
        </p:nvSpPr>
        <p:spPr>
          <a:xfrm>
            <a:off x="1455707" y="2652892"/>
            <a:ext cx="615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result with knn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58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C625F0-513B-F3E1-8E18-A13DD8AE1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26" y="316850"/>
            <a:ext cx="3459808" cy="2234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D1AE5-5C52-AAE7-7886-B2F9F7A1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5" y="2909704"/>
            <a:ext cx="10610109" cy="15191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2D83F-9467-9E48-1576-3924766D72F9}"/>
              </a:ext>
            </a:extLst>
          </p:cNvPr>
          <p:cNvSpPr txBox="1"/>
          <p:nvPr/>
        </p:nvSpPr>
        <p:spPr>
          <a:xfrm>
            <a:off x="3536496" y="2021701"/>
            <a:ext cx="5510185" cy="1296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28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Count vectorizer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1155B-5CCD-1DDA-56E1-1B7F2957D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30" y="4772129"/>
            <a:ext cx="8522015" cy="16414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0BC9B7-AA4F-B59E-C627-3352E8B4B29B}"/>
              </a:ext>
            </a:extLst>
          </p:cNvPr>
          <p:cNvSpPr txBox="1"/>
          <p:nvPr/>
        </p:nvSpPr>
        <p:spPr>
          <a:xfrm>
            <a:off x="4035125" y="4020397"/>
            <a:ext cx="5510185" cy="1296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28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KNN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418B0-83B7-50D3-1239-1532199704FB}"/>
              </a:ext>
            </a:extLst>
          </p:cNvPr>
          <p:cNvSpPr txBox="1"/>
          <p:nvPr/>
        </p:nvSpPr>
        <p:spPr>
          <a:xfrm>
            <a:off x="535297" y="458680"/>
            <a:ext cx="6536519" cy="1477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48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Test case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26"/>
              </a:spcAft>
            </a:pPr>
            <a:r>
              <a:rPr lang="en-US" sz="48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KNN &amp; count</a:t>
            </a:r>
            <a:endParaRPr lang="en-US" sz="4800" b="1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2051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9B8034-83F2-0B5F-39D5-34D5423EA9CD}"/>
              </a:ext>
            </a:extLst>
          </p:cNvPr>
          <p:cNvSpPr txBox="1"/>
          <p:nvPr/>
        </p:nvSpPr>
        <p:spPr>
          <a:xfrm>
            <a:off x="606005" y="70736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US" sz="1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eneral search without Query.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377716-81F5-8C7A-2BDE-2452A8F0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5" y="1306737"/>
            <a:ext cx="9357064" cy="1938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D1B3EB-D1D1-8467-0804-BA9F93EF86B2}"/>
              </a:ext>
            </a:extLst>
          </p:cNvPr>
          <p:cNvSpPr txBox="1"/>
          <p:nvPr/>
        </p:nvSpPr>
        <p:spPr>
          <a:xfrm>
            <a:off x="5561225" y="123039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Best result according to past purchase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22A5E-765E-465C-ABF2-ABD246D87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0" y="3617529"/>
            <a:ext cx="9357064" cy="7893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31FD41-0340-4C61-BCA0-CA56B600548B}"/>
              </a:ext>
            </a:extLst>
          </p:cNvPr>
          <p:cNvSpPr txBox="1"/>
          <p:nvPr/>
        </p:nvSpPr>
        <p:spPr>
          <a:xfrm>
            <a:off x="3121345" y="433054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Sample of what user used to buy :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DF313B-6EE6-7B63-067E-3A2EAC8A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5" y="4772291"/>
            <a:ext cx="6134956" cy="1924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6284E-4F50-6976-9D7F-BD3E4FB03596}"/>
              </a:ext>
            </a:extLst>
          </p:cNvPr>
          <p:cNvSpPr txBox="1"/>
          <p:nvPr/>
        </p:nvSpPr>
        <p:spPr>
          <a:xfrm>
            <a:off x="5284537" y="581500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These top ten products the which users buy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2258B6-3EC6-1B33-6624-85A4EEB08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50" y="5260393"/>
            <a:ext cx="3820058" cy="314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75143D-C94D-B0BC-B506-8CA578D2F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446" y="688121"/>
            <a:ext cx="3696216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3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C0BC95C0-5744-C08A-A146-BF590A04AA2A}"/>
              </a:ext>
            </a:extLst>
          </p:cNvPr>
          <p:cNvSpPr txBox="1"/>
          <p:nvPr/>
        </p:nvSpPr>
        <p:spPr>
          <a:xfrm>
            <a:off x="3218664" y="1390492"/>
            <a:ext cx="5754671" cy="1423477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D14743"/>
                </a:solidFill>
                <a:ea typeface="微软雅黑" panose="020B0503020204020204" pitchFamily="34" charset="-122"/>
              </a:rPr>
              <a:t>THANK YOU</a:t>
            </a:r>
            <a:endParaRPr lang="zh-CN" altLang="en-US" sz="8800" b="1" dirty="0">
              <a:solidFill>
                <a:srgbClr val="D14743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5702522B-8C78-E370-E3DE-9CCB437C3ABC}"/>
              </a:ext>
            </a:extLst>
          </p:cNvPr>
          <p:cNvSpPr txBox="1"/>
          <p:nvPr/>
        </p:nvSpPr>
        <p:spPr>
          <a:xfrm>
            <a:off x="2449528" y="3089176"/>
            <a:ext cx="7577030" cy="260841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accent6">
                    <a:lumMod val="75000"/>
                  </a:schemeClr>
                </a:solidFill>
              </a:rPr>
              <a:t>JAL Recommendation Clothing System</a:t>
            </a:r>
          </a:p>
          <a:p>
            <a:pPr algn="ctr"/>
            <a:r>
              <a:rPr lang="en-US" sz="3300" b="1" dirty="0">
                <a:solidFill>
                  <a:schemeClr val="accent6">
                    <a:lumMod val="75000"/>
                  </a:schemeClr>
                </a:solidFill>
              </a:rPr>
              <a:t>Jana </a:t>
            </a:r>
            <a:r>
              <a:rPr lang="en-US" sz="3300" b="1" dirty="0" err="1">
                <a:solidFill>
                  <a:schemeClr val="accent6">
                    <a:lumMod val="75000"/>
                  </a:schemeClr>
                </a:solidFill>
              </a:rPr>
              <a:t>Herzallah</a:t>
            </a:r>
            <a:r>
              <a:rPr lang="en-US" sz="3300" b="1" dirty="0">
                <a:solidFill>
                  <a:schemeClr val="accent6">
                    <a:lumMod val="75000"/>
                  </a:schemeClr>
                </a:solidFill>
              </a:rPr>
              <a:t> 1201139</a:t>
            </a:r>
          </a:p>
          <a:p>
            <a:pPr algn="ctr"/>
            <a:r>
              <a:rPr lang="en-US" sz="3300" b="1" dirty="0">
                <a:solidFill>
                  <a:schemeClr val="accent6">
                    <a:lumMod val="75000"/>
                  </a:schemeClr>
                </a:solidFill>
              </a:rPr>
              <a:t>Ahmed Zubaidia 1200105</a:t>
            </a:r>
          </a:p>
          <a:p>
            <a:pPr algn="ctr"/>
            <a:r>
              <a:rPr lang="en-US" sz="3300" b="1" dirty="0">
                <a:solidFill>
                  <a:schemeClr val="accent6">
                    <a:lumMod val="75000"/>
                  </a:schemeClr>
                </a:solidFill>
              </a:rPr>
              <a:t>Lana Thabit 1200071</a:t>
            </a:r>
          </a:p>
          <a:p>
            <a:pPr algn="ctr"/>
            <a:r>
              <a:rPr lang="en-US" sz="33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207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E00C3-4613-415F-BE3A-78FBAD906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C7A7-C679-BF61-6D62-1C4DFFA5C090}"/>
              </a:ext>
            </a:extLst>
          </p:cNvPr>
          <p:cNvSpPr txBox="1"/>
          <p:nvPr/>
        </p:nvSpPr>
        <p:spPr>
          <a:xfrm>
            <a:off x="2612521" y="3251993"/>
            <a:ext cx="429736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40080">
              <a:spcAft>
                <a:spcPts val="600"/>
              </a:spcAft>
            </a:pPr>
            <a:r>
              <a:rPr lang="en-US" sz="1260" b="1" kern="1200">
                <a:solidFill>
                  <a:srgbClr val="023E8A"/>
                </a:solidFill>
                <a:highlight>
                  <a:srgbClr val="FFFFFF"/>
                </a:highlight>
                <a:latin typeface="Inter"/>
                <a:ea typeface="+mn-ea"/>
                <a:cs typeface="+mn-cs"/>
              </a:rPr>
              <a:t>The garments grouped by index: Jersey fancy is the most frequent garment, especially for women and children. The next by number is accessories, many various accessories with low price.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6A228-23B0-A5BB-9E0F-9A4FE95F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" y="708799"/>
            <a:ext cx="10520211" cy="4182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36A8F-D978-D373-76CF-0555C1BEAE62}"/>
              </a:ext>
            </a:extLst>
          </p:cNvPr>
          <p:cNvSpPr txBox="1"/>
          <p:nvPr/>
        </p:nvSpPr>
        <p:spPr>
          <a:xfrm>
            <a:off x="1308046" y="5071983"/>
            <a:ext cx="6181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40080">
              <a:spcAft>
                <a:spcPts val="600"/>
              </a:spcAft>
            </a:pPr>
            <a:r>
              <a:rPr lang="en-US" sz="1600" b="1" kern="1200" dirty="0">
                <a:solidFill>
                  <a:srgbClr val="023E8A"/>
                </a:solidFill>
                <a:highlight>
                  <a:srgbClr val="FFFFFF"/>
                </a:highlight>
                <a:latin typeface="Inter"/>
                <a:ea typeface="+mn-ea"/>
                <a:cs typeface="+mn-cs"/>
              </a:rPr>
              <a:t>The garments grouped by index: Jersey fancy is the most frequent garment, especially for women and children. The next by number is accessories, many various accessories with low price.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634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94EA0A-3B61-290F-942B-8F5214F1365E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Reprocessing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The Corpus 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A2D1D-DD5D-E799-4AE2-F5ED14A28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6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8775D-1552-FE6C-BC53-73D5EEA05841}"/>
              </a:ext>
            </a:extLst>
          </p:cNvPr>
          <p:cNvSpPr txBox="1"/>
          <p:nvPr/>
        </p:nvSpPr>
        <p:spPr>
          <a:xfrm>
            <a:off x="671100" y="936279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Stop words Removal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Token Filtering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Text Cleaning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Lemmatization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E5636-10AC-A269-1F3A-8427ADE7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5" y="1334117"/>
            <a:ext cx="5962786" cy="37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2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09FCD-EC2C-E3AA-C6CF-03F386961540}"/>
              </a:ext>
            </a:extLst>
          </p:cNvPr>
          <p:cNvSpPr txBox="1"/>
          <p:nvPr/>
        </p:nvSpPr>
        <p:spPr>
          <a:xfrm>
            <a:off x="6381913" y="15908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Loading Customers and transactions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colorful lines in a white background&#10;&#10;Description automatically generated">
            <a:extLst>
              <a:ext uri="{FF2B5EF4-FFF2-40B4-BE49-F238E27FC236}">
                <a16:creationId xmlns:a16="http://schemas.microsoft.com/office/drawing/2014/main" id="{5BF14D69-A234-A59A-DCB1-985B3CF82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7" r="20092"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2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65CAF-0088-73C2-6101-106FA3B0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8" y="245824"/>
            <a:ext cx="8945223" cy="3419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8B6D56-0036-CA56-977C-D6EDF7D56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789362"/>
            <a:ext cx="9107487" cy="27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95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D9C319-51C4-4B3F-AEB3-47BB3616F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15895-3B0C-82B2-0A58-4DBECDB11851}"/>
              </a:ext>
            </a:extLst>
          </p:cNvPr>
          <p:cNvSpPr txBox="1"/>
          <p:nvPr/>
        </p:nvSpPr>
        <p:spPr>
          <a:xfrm>
            <a:off x="7631933" y="365125"/>
            <a:ext cx="3952071" cy="553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Merge transactions with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Article ID &amp; Customer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1AB2D-F0ED-FED0-86DB-C6B74122F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8" r="35525" b="1"/>
          <a:stretch/>
        </p:blipFill>
        <p:spPr>
          <a:xfrm>
            <a:off x="20" y="10"/>
            <a:ext cx="718857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0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F9B80-D635-89AC-82E6-E851873A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72" y="855114"/>
            <a:ext cx="6903421" cy="3092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24DEC-C30D-95C9-55FA-E8E66C274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756" y="4271335"/>
            <a:ext cx="6599716" cy="1731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36A966-1240-923D-A814-B413125728BF}"/>
              </a:ext>
            </a:extLst>
          </p:cNvPr>
          <p:cNvSpPr txBox="1"/>
          <p:nvPr/>
        </p:nvSpPr>
        <p:spPr>
          <a:xfrm>
            <a:off x="1804407" y="3975869"/>
            <a:ext cx="498049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620" b="1" kern="1200" dirty="0">
                <a:solidFill>
                  <a:schemeClr val="accent5">
                    <a:lumMod val="75000"/>
                  </a:schemeClr>
                </a:solidFill>
                <a:highlight>
                  <a:srgbClr val="FFFFFF"/>
                </a:highlight>
                <a:latin typeface="Inter"/>
                <a:ea typeface="+mn-ea"/>
                <a:cs typeface="+mn-cs"/>
              </a:rPr>
              <a:t>A random customer_id was chosen to make a reccommendation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6456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134538"/>
  <p:tag name="MH_LIBRARY" val="CONTENTS"/>
  <p:tag name="MH_AUTOCOLOR" val="TRUE"/>
  <p:tag name="MH_TYPE" val="CONTENTS"/>
  <p:tag name="ID" val="54584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11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29D96"/>
      </a:accent1>
      <a:accent2>
        <a:srgbClr val="F3C098"/>
      </a:accent2>
      <a:accent3>
        <a:srgbClr val="354D37"/>
      </a:accent3>
      <a:accent4>
        <a:srgbClr val="948036"/>
      </a:accent4>
      <a:accent5>
        <a:srgbClr val="EBD5BD"/>
      </a:accent5>
      <a:accent6>
        <a:srgbClr val="CAA1A8"/>
      </a:accent6>
      <a:hlink>
        <a:srgbClr val="4A2135"/>
      </a:hlink>
      <a:folHlink>
        <a:srgbClr val="BFBFB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111">
    <a:dk1>
      <a:srgbClr val="000000"/>
    </a:dk1>
    <a:lt1>
      <a:srgbClr val="FFFFFF"/>
    </a:lt1>
    <a:dk2>
      <a:srgbClr val="778495"/>
    </a:dk2>
    <a:lt2>
      <a:srgbClr val="F0F0F0"/>
    </a:lt2>
    <a:accent1>
      <a:srgbClr val="F29D96"/>
    </a:accent1>
    <a:accent2>
      <a:srgbClr val="F3C098"/>
    </a:accent2>
    <a:accent3>
      <a:srgbClr val="354D37"/>
    </a:accent3>
    <a:accent4>
      <a:srgbClr val="948036"/>
    </a:accent4>
    <a:accent5>
      <a:srgbClr val="EBD5BD"/>
    </a:accent5>
    <a:accent6>
      <a:srgbClr val="CAA1A8"/>
    </a:accent6>
    <a:hlink>
      <a:srgbClr val="4A213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291</Words>
  <Application>Microsoft Office PowerPoint</Application>
  <PresentationFormat>Widescreen</PresentationFormat>
  <Paragraphs>68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等线</vt:lpstr>
      <vt:lpstr>Meiryo</vt:lpstr>
      <vt:lpstr>微软雅黑</vt:lpstr>
      <vt:lpstr>Amasis MT Pro Medium</vt:lpstr>
      <vt:lpstr>Aptos</vt:lpstr>
      <vt:lpstr>Aptos Display</vt:lpstr>
      <vt:lpstr>Arial</vt:lpstr>
      <vt:lpstr>Calibri</vt:lpstr>
      <vt:lpstr>Consolas</vt:lpstr>
      <vt:lpstr>Courier New</vt:lpstr>
      <vt:lpstr>Inter</vt:lpstr>
      <vt:lpstr>Office Theme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Zubaidia</dc:creator>
  <cp:lastModifiedBy>Ahmed Zubaidia</cp:lastModifiedBy>
  <cp:revision>14</cp:revision>
  <dcterms:created xsi:type="dcterms:W3CDTF">2024-06-22T16:31:27Z</dcterms:created>
  <dcterms:modified xsi:type="dcterms:W3CDTF">2024-06-23T14:49:32Z</dcterms:modified>
</cp:coreProperties>
</file>